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A791DB3-9B24-46CE-901D-334F25C38CF8}" type="datetimeFigureOut">
              <a:rPr lang="ru-RU" smtClean="0"/>
              <a:t>05.12.2023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1373702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791DB3-9B24-46CE-901D-334F25C38CF8}" type="datetimeFigureOut">
              <a:rPr lang="ru-RU" smtClean="0"/>
              <a:t>05.12.2023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3269224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791DB3-9B24-46CE-901D-334F25C38CF8}" type="datetimeFigureOut">
              <a:rPr lang="ru-RU" smtClean="0"/>
              <a:t>05.12.2023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2005901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791DB3-9B24-46CE-901D-334F25C38CF8}" type="datetimeFigureOut">
              <a:rPr lang="ru-RU" smtClean="0"/>
              <a:t>05.12.2023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2815331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A791DB3-9B24-46CE-901D-334F25C38CF8}" type="datetimeFigureOut">
              <a:rPr lang="ru-RU" smtClean="0"/>
              <a:t>05.12.2023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115790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A791DB3-9B24-46CE-901D-334F25C38CF8}" type="datetimeFigureOut">
              <a:rPr lang="ru-RU" smtClean="0"/>
              <a:t>05.12.2023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1581216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A791DB3-9B24-46CE-901D-334F25C38CF8}" type="datetimeFigureOut">
              <a:rPr lang="ru-RU" smtClean="0"/>
              <a:t>05.12.2023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3999668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A791DB3-9B24-46CE-901D-334F25C38CF8}" type="datetimeFigureOut">
              <a:rPr lang="ru-RU" smtClean="0"/>
              <a:t>05.12.2023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3430547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791DB3-9B24-46CE-901D-334F25C38CF8}" type="datetimeFigureOut">
              <a:rPr lang="ru-RU" smtClean="0"/>
              <a:t>05.12.2023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20386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A791DB3-9B24-46CE-901D-334F25C38CF8}" type="datetimeFigureOut">
              <a:rPr lang="ru-RU" smtClean="0"/>
              <a:t>05.12.2023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2863668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A791DB3-9B24-46CE-901D-334F25C38CF8}" type="datetimeFigureOut">
              <a:rPr lang="ru-RU" smtClean="0"/>
              <a:t>05.12.2023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B93D36-3009-4EE4-BFA1-1C4C1621E1A9}" type="slidenum">
              <a:rPr lang="ru-RU" smtClean="0"/>
              <a:t>‹#›</a:t>
            </a:fld>
            <a:endParaRPr lang="ru-RU"/>
          </a:p>
        </p:txBody>
      </p:sp>
    </p:spTree>
    <p:extLst>
      <p:ext uri="{BB962C8B-B14F-4D97-AF65-F5344CB8AC3E}">
        <p14:creationId xmlns:p14="http://schemas.microsoft.com/office/powerpoint/2010/main" val="2011046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791DB3-9B24-46CE-901D-334F25C38CF8}" type="datetimeFigureOut">
              <a:rPr lang="ru-RU" smtClean="0"/>
              <a:t>05.12.2023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93D36-3009-4EE4-BFA1-1C4C1621E1A9}" type="slidenum">
              <a:rPr lang="ru-RU" smtClean="0"/>
              <a:t>‹#›</a:t>
            </a:fld>
            <a:endParaRPr lang="ru-RU"/>
          </a:p>
        </p:txBody>
      </p:sp>
    </p:spTree>
    <p:extLst>
      <p:ext uri="{BB962C8B-B14F-4D97-AF65-F5344CB8AC3E}">
        <p14:creationId xmlns:p14="http://schemas.microsoft.com/office/powerpoint/2010/main" val="2527800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Наука и другие формы освоения действительности </a:t>
            </a:r>
            <a:endParaRPr lang="ru-RU" dirty="0"/>
          </a:p>
        </p:txBody>
      </p:sp>
      <p:sp>
        <p:nvSpPr>
          <p:cNvPr id="3" name="Подзаголовок 2"/>
          <p:cNvSpPr>
            <a:spLocks noGrp="1"/>
          </p:cNvSpPr>
          <p:nvPr>
            <p:ph type="subTitle" idx="1"/>
          </p:nvPr>
        </p:nvSpPr>
        <p:spPr/>
        <p:txBody>
          <a:bodyPr/>
          <a:lstStyle/>
          <a:p>
            <a:r>
              <a:rPr lang="ru-RU" smtClean="0"/>
              <a:t>Лекция </a:t>
            </a:r>
            <a:r>
              <a:rPr lang="ru-RU" smtClean="0"/>
              <a:t>4</a:t>
            </a:r>
            <a:endParaRPr lang="ru-RU" dirty="0"/>
          </a:p>
        </p:txBody>
      </p:sp>
    </p:spTree>
    <p:extLst>
      <p:ext uri="{BB962C8B-B14F-4D97-AF65-F5344CB8AC3E}">
        <p14:creationId xmlns:p14="http://schemas.microsoft.com/office/powerpoint/2010/main" val="1464781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Структура науки</a:t>
            </a:r>
            <a:endParaRPr lang="ru-RU" dirty="0"/>
          </a:p>
        </p:txBody>
      </p:sp>
      <p:sp>
        <p:nvSpPr>
          <p:cNvPr id="3" name="Объект 2"/>
          <p:cNvSpPr>
            <a:spLocks noGrp="1"/>
          </p:cNvSpPr>
          <p:nvPr>
            <p:ph idx="1"/>
          </p:nvPr>
        </p:nvSpPr>
        <p:spPr/>
        <p:txBody>
          <a:bodyPr>
            <a:normAutofit fontScale="92500" lnSpcReduction="20000"/>
          </a:bodyPr>
          <a:lstStyle/>
          <a:p>
            <a:r>
              <a:rPr lang="ru-RU" dirty="0" smtClean="0"/>
              <a:t>Научные дисциплины, образующие в своей совокупности систему Н. в целом, весьма условно можно подразделить на 3 большие группы (подсистемы) — естественные, общественные и технические Н., различающиеся по своим предметам и методам. Резкой грани между этими подсистемами нет — ряд научных дисциплин занимает промежуточное положение. Так, например, на стыке технических и общественных Н. находится техническая эстетика, между естественными и техническими Н. — бионика, между естественными и общественными Н. — экономическая география. Каждая из указанных подсистем, в свою очередь, образует систему разнообразным способом координированных и субординированных предметными и методическими связями отдельных Н., что делает проблему их детальной классификации крайне сложной и полностью не решенной до сегодняшнего дня (см. ниже раздел Классификация наук).</a:t>
            </a:r>
            <a:endParaRPr lang="ru-RU" dirty="0"/>
          </a:p>
        </p:txBody>
      </p:sp>
    </p:spTree>
    <p:extLst>
      <p:ext uri="{BB962C8B-B14F-4D97-AF65-F5344CB8AC3E}">
        <p14:creationId xmlns:p14="http://schemas.microsoft.com/office/powerpoint/2010/main" val="2899675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smtClean="0"/>
              <a:t>Наряду с традиционными исследованиями, проводимыми в рамках какой-либо одной отрасли Н., проблемный характер ориентации современной Н. вызвал к жизни широкое развёртывание междисциплинарных и комплексных исследований, проводимых средствами нескольких различных научных дисциплин, конкретное сочетание которых определяется характером соответствующей проблемы. Примером этого является исследование проблем охраны природы, находящееся на перекрёстке технических наук, биологии, наук о Земле, медицины, экономики, математики и др. Такого рода проблемы, возникающие в связи с решением крупных хозяйств, и социальных задач, типичны для современной Н.</a:t>
            </a:r>
          </a:p>
          <a:p>
            <a:r>
              <a:rPr lang="ru-RU" dirty="0" smtClean="0"/>
              <a:t>  По своей направленности, по непосредственному отношению к практике отдельные Н. принято подразделять на фундаментальные и прикладные. Задачей фундаментальных Н. является познание законов, управляющих поведением и взаимодействием базисных структур природы, общества и мышления. Эти законы и структуры изучаются в «чистом виде», как таковые, безотносительно к их возможному использованию. Поэтому фундаментальные Н. иногда называют «чистыми». Непосредственная цель прикладных Н. — применение результатов фундаментальных Н. для решения не только познавательных, но и социально-практических проблем. Поэтому здесь критерием успеха служит не только достижение истины, но и мера удовлетворения социального заказа. На стыке прикладных Н. и практики развивается особая область исследований — разработки, переводящие результаты прикладных Н. в форму технологических процессов, конструкций, промышленных материалов и т.п.</a:t>
            </a:r>
            <a:endParaRPr lang="ru-RU" dirty="0"/>
          </a:p>
        </p:txBody>
      </p:sp>
    </p:spTree>
    <p:extLst>
      <p:ext uri="{BB962C8B-B14F-4D97-AF65-F5344CB8AC3E}">
        <p14:creationId xmlns:p14="http://schemas.microsoft.com/office/powerpoint/2010/main" val="860119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smtClean="0"/>
              <a:t>Прикладные Н. могут развиваться с преобладанием как теоретической, так и практической проблематики. Например, в современной физике фундаментальную роль играют электродинамика и квантовая механика, приложение которых к познанию конкретных предметных областей образует различные отрасли теоретической прикладной физики — физику металлов, физику полупроводников и т.п. Дальнейшее приложение их результатов к практике порождает разнообразные практические прикладные Н. — металловедение, полупроводниковую технологию и т.п., прямую связь которых с производством осуществляют соответствующие конкретные разработки. Все технические Н. являются прикладными.</a:t>
            </a:r>
          </a:p>
          <a:p>
            <a:r>
              <a:rPr lang="ru-RU" dirty="0" smtClean="0"/>
              <a:t>  Как правило, фундаментальные Н. опережают в своём развитии прикладные, создавая для них теоретический задел. В современной Н. на долю прикладных Н. приходится до 80—90% всех исследований и ассигнований. Одна из насущных проблем современной организации Н. — установление прочных, планомерных взаимосвязей и сокращение сроков движения в рамках цикла «фундаментальные исследования — прикладные исследования — разработки — внедрение».</a:t>
            </a:r>
            <a:endParaRPr lang="ru-RU" dirty="0"/>
          </a:p>
        </p:txBody>
      </p:sp>
    </p:spTree>
    <p:extLst>
      <p:ext uri="{BB962C8B-B14F-4D97-AF65-F5344CB8AC3E}">
        <p14:creationId xmlns:p14="http://schemas.microsoft.com/office/powerpoint/2010/main" val="69917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smtClean="0"/>
              <a:t>В Н. можно выделить эмпирический и теоретический уровни исследования и организации знания. Элементами эмпирического знания являются факты, получаемые с помощью наблюдений и экспериментов и констатирующие качественные и количественные характеристики объектов и явлений. Устойчивая повторяемость и связи между эмпирическими характеристиками выражаются с помощью эмпирических законов, часто имеющих вероятностный характер. Теоретический уровень научного знания предполагает наличие особых абстрактных объектов (конструктов) и связывающих их теоретических законов, создаваемых с целью идеализированного описания и объяснения эмпирических ситуаций, т. е. с целью познания сущности явлений. Оперирование с объектами теоретического уровня, с одной стороны, может осуществляться без обращения к эмпирии, а с другой — предполагает возможность перехода к ней, реализующуюся в объяснении уже имеющихся и предсказании новых фактов. Наличие теории, единообразным способом объясняющей подлежащие её ведению факты, является необходимым условием научности знания. Теоретическое объяснение может быть как качественным, так и количественным, широко использующим математический аппарат, что особенно характерно для современного этапа развития естествознания.</a:t>
            </a:r>
          </a:p>
          <a:p>
            <a:r>
              <a:rPr lang="ru-RU" smtClean="0"/>
              <a:t>  </a:t>
            </a:r>
            <a:r>
              <a:rPr lang="ru-RU" dirty="0" smtClean="0"/>
              <a:t>Формирование теоретического уровня Н. приводит к качественному изменению эмпирического уровня. Если до формирования теории эмпирический материал, послуживший её предпосылкой, получался на базе обыденного опыта и естественного языка, то с выходом на теоретический уровень он «видится» сквозь призму смысла теоретических концепций, которые начинают направлять постановку экспериментов и наблюдений — основных методов эмпирического исследования. На эмпирическом уровне познания широко используются сравнение, измерение, индукция, дедукция, анализ, синтез и др. Для теоретического уровня характерны также такие познавательные приёмы, как гипотеза, моделирование, идеализация, абстракция, обобщение, мысленный эксперимент и т.п.</a:t>
            </a:r>
            <a:endParaRPr lang="ru-RU" dirty="0"/>
          </a:p>
        </p:txBody>
      </p:sp>
    </p:spTree>
    <p:extLst>
      <p:ext uri="{BB962C8B-B14F-4D97-AF65-F5344CB8AC3E}">
        <p14:creationId xmlns:p14="http://schemas.microsoft.com/office/powerpoint/2010/main" val="2671086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683139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Научный метод </a:t>
            </a:r>
          </a:p>
        </p:txBody>
      </p:sp>
      <p:sp>
        <p:nvSpPr>
          <p:cNvPr id="3" name="Объект 2"/>
          <p:cNvSpPr>
            <a:spLocks noGrp="1"/>
          </p:cNvSpPr>
          <p:nvPr>
            <p:ph idx="1"/>
          </p:nvPr>
        </p:nvSpPr>
        <p:spPr/>
        <p:txBody>
          <a:bodyPr/>
          <a:lstStyle/>
          <a:p>
            <a:r>
              <a:rPr lang="ru-RU" dirty="0" smtClean="0"/>
              <a:t>— </a:t>
            </a:r>
            <a:r>
              <a:rPr lang="ru-RU" dirty="0"/>
              <a:t>совокупность основных способов получения новых знаний и методов решения задач в рамках любой науки. Метод включает в себя способы исследования феноменов, систематизацию, корректировку новых и полученных ранее знаний.</a:t>
            </a:r>
          </a:p>
        </p:txBody>
      </p:sp>
    </p:spTree>
    <p:extLst>
      <p:ext uri="{BB962C8B-B14F-4D97-AF65-F5344CB8AC3E}">
        <p14:creationId xmlns:p14="http://schemas.microsoft.com/office/powerpoint/2010/main" val="7812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Структура метода содержит три самостоятельных компонента (аспекта):</a:t>
            </a:r>
          </a:p>
          <a:p>
            <a:endParaRPr lang="ru-RU" dirty="0"/>
          </a:p>
          <a:p>
            <a:r>
              <a:rPr lang="ru-RU" dirty="0"/>
              <a:t>концептуальный компонент – представления об одной из возможных форм исследуемого объекта;</a:t>
            </a:r>
          </a:p>
          <a:p>
            <a:endParaRPr lang="ru-RU" dirty="0"/>
          </a:p>
          <a:p>
            <a:r>
              <a:rPr lang="ru-RU" dirty="0"/>
              <a:t>операционный компонент – предписания, нормы, правила, принципы, регламентирующие познавательную деятельность субъекта;</a:t>
            </a:r>
          </a:p>
          <a:p>
            <a:endParaRPr lang="ru-RU" dirty="0"/>
          </a:p>
          <a:p>
            <a:r>
              <a:rPr lang="ru-RU" dirty="0"/>
              <a:t>логический компонент – правила фиксации результатов взаимодействия объекта и средств познания.</a:t>
            </a:r>
          </a:p>
        </p:txBody>
      </p:sp>
    </p:spTree>
    <p:extLst>
      <p:ext uri="{BB962C8B-B14F-4D97-AF65-F5344CB8AC3E}">
        <p14:creationId xmlns:p14="http://schemas.microsoft.com/office/powerpoint/2010/main" val="3971613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a:t>Исторический метод – метод исследования, основанный на изучении возникновения, формирования и развития объектов в хронологической последовательности.</a:t>
            </a:r>
          </a:p>
          <a:p>
            <a:endParaRPr lang="ru-RU" dirty="0"/>
          </a:p>
          <a:p>
            <a:r>
              <a:rPr lang="ru-RU" dirty="0"/>
              <a:t>Благодаря использованию исторического метода достигается углубленное понимание сути проблемы и появляется возможность формулировать более обоснованные рекомендации по новому объекту.</a:t>
            </a:r>
          </a:p>
          <a:p>
            <a:endParaRPr lang="ru-RU" dirty="0"/>
          </a:p>
          <a:p>
            <a:r>
              <a:rPr lang="ru-RU" dirty="0"/>
              <a:t>Исторический метод основывается на выявлении и анализе противоречий в развитии объектов, законов и закономерностей развития техники.</a:t>
            </a:r>
          </a:p>
          <a:p>
            <a:endParaRPr lang="ru-RU" dirty="0"/>
          </a:p>
          <a:p>
            <a:r>
              <a:rPr lang="ru-RU" dirty="0"/>
              <a:t>В основе метода лежит историзм – принцип научного познания являющийся методологическим выражением саморазвития действительности, который включает в себя: 1) изучение настоящего, современного состояния предмета научного исследования; 2) реконструкция прошлого – рассмотрение генезиса, возникновения последнего и основных этапов его исторического движения; 3) предвидение будущего, прогнозирование тенденций дальнейшего развития предмета. Абсолютизация принципа историзма может привести к: а) некритической оценке настоящего; б) архаизации или модернизации прошлого; в) смешению предыстории предмета с самим предметом; г) подмене основных этапов его развития с второстепенными; д) предвидению будущего без анализа прошлого и настоящего.</a:t>
            </a:r>
          </a:p>
        </p:txBody>
      </p:sp>
    </p:spTree>
    <p:extLst>
      <p:ext uri="{BB962C8B-B14F-4D97-AF65-F5344CB8AC3E}">
        <p14:creationId xmlns:p14="http://schemas.microsoft.com/office/powerpoint/2010/main" val="2446971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Логический метод – это способ изучения сущности и содержания природных и социальных объектов, основанный на изучении закономерностей и раскрытия объективных законов, на которых базируется данная сущность. Объективной основой логического метода является то обстоятельство, что сложные высокоорганизованные объекты на высших стадиях своего развития сжато воспроизводят в своей структуре и функционировании основные черты своей исторической эволюции. Логический метод является эффективным средством раскрытия закономерностей и тенденций исторического процесса.</a:t>
            </a:r>
          </a:p>
          <a:p>
            <a:endParaRPr lang="ru-RU" dirty="0"/>
          </a:p>
          <a:p>
            <a:r>
              <a:rPr lang="ru-RU" dirty="0"/>
              <a:t>Логический метод в сочетании с историческим выступают как приемы построения теоретических знаний. Ошибочно отождествлять логический метод с теоретическими построениями, также как отождествлять исторический с эмпирическими описаниями: на основе исторических фактов выдвигаются гипотезы, которые проверяются фактами и превращаются в теоретическое знание о закономерностях исторического процесса. Если применяется логический метод, эти закономерности выявляются в очищенном от случайностей виде, а применение исторического метода предполагает фиксацию этих случайностей, но не сводится к простому эмпирическому описанию событий в их исторической последовательности, а предполагает их особую реконструкцию и раскрытие их внутренней логики.</a:t>
            </a:r>
          </a:p>
        </p:txBody>
      </p:sp>
    </p:spTree>
    <p:extLst>
      <p:ext uri="{BB962C8B-B14F-4D97-AF65-F5344CB8AC3E}">
        <p14:creationId xmlns:p14="http://schemas.microsoft.com/office/powerpoint/2010/main" val="2072886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Историко-генетические методы – один из основных методов исторического исследования, нацеленный на изучение генезиса (происхождения, этапов развития) конкретных исторических явлений и анализ причинности изменений.</a:t>
            </a:r>
          </a:p>
          <a:p>
            <a:endParaRPr lang="ru-RU" dirty="0"/>
          </a:p>
          <a:p>
            <a:r>
              <a:rPr lang="ru-RU" dirty="0"/>
              <a:t>И. Д. Ковальченко определил содержание метода как «последовательное раскрытие свойств, функций и изменений изучаемой реальности в процессе ее исторического движения, что позволяет в наибольшей степени приблизиться к воспроизведению реальной истории объекта». Отличительными чертами метода И. Д. Ковальченко считал конкретность (</a:t>
            </a:r>
            <a:r>
              <a:rPr lang="ru-RU" dirty="0" err="1"/>
              <a:t>фактографичность</a:t>
            </a:r>
            <a:r>
              <a:rPr lang="ru-RU" dirty="0"/>
              <a:t>), описательность, субъективизм.</a:t>
            </a:r>
          </a:p>
          <a:p>
            <a:endParaRPr lang="ru-RU" dirty="0"/>
          </a:p>
          <a:p>
            <a:r>
              <a:rPr lang="ru-RU" dirty="0"/>
              <a:t>По своему содержанию историко-генетический метод в наибольшей степени соответствует принципу историзма. В основе историко-генетического метода лежат преимущественно описательные технологии, однако результат историко-генетического исследования только внешне имеет форму описания. Основная цель историко-генетического метода состоит в объяснении фактов, выявлении причин их появления, особенностей развития и последствий, т. е. анализе причинности.</a:t>
            </a:r>
          </a:p>
        </p:txBody>
      </p:sp>
    </p:spTree>
    <p:extLst>
      <p:ext uri="{BB962C8B-B14F-4D97-AF65-F5344CB8AC3E}">
        <p14:creationId xmlns:p14="http://schemas.microsoft.com/office/powerpoint/2010/main" val="1074585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Определение науки</a:t>
            </a:r>
            <a:br>
              <a:rPr lang="ru-RU" dirty="0" smtClean="0"/>
            </a:br>
            <a:endParaRPr lang="ru-RU" dirty="0"/>
          </a:p>
        </p:txBody>
      </p:sp>
      <p:sp>
        <p:nvSpPr>
          <p:cNvPr id="3" name="Объект 2"/>
          <p:cNvSpPr>
            <a:spLocks noGrp="1"/>
          </p:cNvSpPr>
          <p:nvPr>
            <p:ph idx="1"/>
          </p:nvPr>
        </p:nvSpPr>
        <p:spPr/>
        <p:txBody>
          <a:bodyPr>
            <a:normAutofit fontScale="92500" lnSpcReduction="20000"/>
          </a:bodyPr>
          <a:lstStyle/>
          <a:p>
            <a:r>
              <a:rPr lang="ru-RU" dirty="0" smtClean="0"/>
              <a:t>сфера человеческой деятельности, функцией которой является выработка и теоретической систематизация объективных знаний о действительности; одна из форм общественного сознания. В ходе исторического развития превращается в производительную силу общества и важнейший социальный институт. </a:t>
            </a:r>
          </a:p>
          <a:p>
            <a:r>
              <a:rPr lang="ru-RU" dirty="0" smtClean="0"/>
              <a:t>включает в себя как деятельность по получению нового знания, так и результат этой деятельности — сумму полученных к данному моменту научных знаний, образующих в совокупности научную картину мира. Термин употребляется также для обозначения отдельных отраслей научного знания.</a:t>
            </a:r>
          </a:p>
          <a:p>
            <a:r>
              <a:rPr lang="ru-RU" dirty="0" smtClean="0"/>
              <a:t>  Непосредственные цели - описание, объяснение и предсказание процессов и явлений действительности, составляющих предмет её изучения на основе открываемых ею законов, т. е. в широком смысле — теоретическое отражение действительности.</a:t>
            </a:r>
          </a:p>
        </p:txBody>
      </p:sp>
    </p:spTree>
    <p:extLst>
      <p:ext uri="{BB962C8B-B14F-4D97-AF65-F5344CB8AC3E}">
        <p14:creationId xmlns:p14="http://schemas.microsoft.com/office/powerpoint/2010/main" val="4276177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Сравнительно-исторический метод – научный метод, с помощью которого путём сравнения выявляется общее и особенное в исторических явлениях, достигается познание различных исторических ступеней развития одного и того же явления или двух разных сосуществующих явлений; разновидность исторического метода.</a:t>
            </a:r>
          </a:p>
          <a:p>
            <a:endParaRPr lang="ru-RU" dirty="0"/>
          </a:p>
          <a:p>
            <a:r>
              <a:rPr lang="ru-RU" dirty="0"/>
              <a:t>Историко-типологический метод – один из основных методов исторического исследования, в котором реализуются задачи типологии. В основе типологии лежит деление (упорядочение) совокупности объектов или явлений на качественно однородные классы (типы) с учетом присущих им общих значимых признаков. Типология требует соблюдения ряда принципов, центральным из которых является выбор основания типологии, позволяющего отразить качественную природу как всей совокупности объектов, так и самих типов. Типология как аналитическая процедура тесно связана с абстрагированием и упрощением действительности. </a:t>
            </a:r>
            <a:r>
              <a:rPr lang="ru-RU"/>
              <a:t>Это отражается в системе критериев и «границ» типов, которые приобретают абстрактные, условные черты.</a:t>
            </a:r>
          </a:p>
        </p:txBody>
      </p:sp>
    </p:spTree>
    <p:extLst>
      <p:ext uri="{BB962C8B-B14F-4D97-AF65-F5344CB8AC3E}">
        <p14:creationId xmlns:p14="http://schemas.microsoft.com/office/powerpoint/2010/main" val="1857189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Наука и другие формы освоения действительности</a:t>
            </a:r>
            <a:endParaRPr lang="ru-RU" dirty="0"/>
          </a:p>
        </p:txBody>
      </p:sp>
      <p:sp>
        <p:nvSpPr>
          <p:cNvPr id="3" name="Объект 2"/>
          <p:cNvSpPr>
            <a:spLocks noGrp="1"/>
          </p:cNvSpPr>
          <p:nvPr>
            <p:ph idx="1"/>
          </p:nvPr>
        </p:nvSpPr>
        <p:spPr/>
        <p:txBody>
          <a:bodyPr>
            <a:normAutofit fontScale="77500" lnSpcReduction="20000"/>
          </a:bodyPr>
          <a:lstStyle/>
          <a:p>
            <a:r>
              <a:rPr lang="ru-RU" dirty="0" smtClean="0"/>
              <a:t>Будучи неотъемлемой от практического способа освоения мира, </a:t>
            </a:r>
          </a:p>
          <a:p>
            <a:r>
              <a:rPr lang="ru-RU" dirty="0" smtClean="0"/>
              <a:t>как производство знания представляет собой весьма специфическую форму деятельности, существенно отличную как от деятельности в сфере материального производства, так и от др. видов собственно духовной деятельности. </a:t>
            </a:r>
          </a:p>
          <a:p>
            <a:r>
              <a:rPr lang="ru-RU" dirty="0" smtClean="0"/>
              <a:t>Если в материальном производстве знания лишь используются в качестве идеальных средств, то в науке их получение образует главную и непосредственную цель, независимо от того, в каком виде воплощается эта цель — в виде ли теоретического описания, схемы технологического процесса, сводки экспериментальных данных или формулы какого-либо препарата. </a:t>
            </a:r>
          </a:p>
          <a:p>
            <a:r>
              <a:rPr lang="ru-RU" dirty="0" smtClean="0"/>
              <a:t>В отличие от видов деятельности, результат которых в принципе бывает известен заранее, задан до начала деятельности, научная деятельность правомерно называется таковой лишь постольку, поскольку она даёт приращение нового знания, т. е. её результат принципиально нетрадиционен. Именно поэтому наука выступает как сила, постоянно революционизирующая др. виды деятельности.</a:t>
            </a:r>
            <a:endParaRPr lang="ru-RU" dirty="0"/>
          </a:p>
        </p:txBody>
      </p:sp>
    </p:spTree>
    <p:extLst>
      <p:ext uri="{BB962C8B-B14F-4D97-AF65-F5344CB8AC3E}">
        <p14:creationId xmlns:p14="http://schemas.microsoft.com/office/powerpoint/2010/main" val="554453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smtClean="0"/>
              <a:t>От эстетического (художественного) способа освоения действительности, носителем которого является искусство, науку отличает стремление к обезличенному, максимально обобщённому объективному знанию, в то время как в искусстве результаты художественного познания неотделимы от индивидуально-неповторимого личностного элемента. Часто искусство характеризуют как «мышление в образах», а наука— как «мышление в понятиях», имея целью подчеркнуть, что первое развивает преимущественно чувственно-образную сторону творческой способности человека, а наука — в основном интеллектуально-понятийную. </a:t>
            </a:r>
          </a:p>
          <a:p>
            <a:r>
              <a:rPr lang="ru-RU" dirty="0" smtClean="0"/>
              <a:t> эти различия не означают непроходимой грани между наукой и искусством, которые объединяет творчески-познавательное отношение к действительности. С одной стороны, в  теории конструкции, в математической формуле, в схеме эксперимента или его идее, существенную роль нередко играет эстетический элемент, что специально отмечали многие учёные. Произведения искусства несут, помимо эстетической, и познавательную нагрузку. </a:t>
            </a:r>
            <a:endParaRPr lang="ru-RU" dirty="0"/>
          </a:p>
        </p:txBody>
      </p:sp>
    </p:spTree>
    <p:extLst>
      <p:ext uri="{BB962C8B-B14F-4D97-AF65-F5344CB8AC3E}">
        <p14:creationId xmlns:p14="http://schemas.microsoft.com/office/powerpoint/2010/main" val="1190593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smtClean="0"/>
              <a:t>Сложный характер имеет взаимосвязь между наукой и философией как специфическими формами общественного сознания, философия всегда в той или иной мере выполняет по отношению к науке функции методологии познания и мировоззренческой интерпретации его результатов, философию объединяет с наукой также стремление к построению знания в теоретической форме, к логической доказательности своих выводов. Высшего воплощения это стремление достигает в диалектическом материализме — философии, которая сознательно и открыто связывает себя с наукой, с научным методом, делая предметом своего изучения наиболее общие законы развития природы, общества и мышления и, опираясь при этом на результаты Н. Благодаря прямой связи философии с мировоззрением, различные философские направления в условиях классово-антагонистического общества по-разному относятся к Н. и принятым ею способам построения знания. Одни из этих направлений настроены к Н. скептически (например, экзистенциализм) или даже открыто враждебно, другие, напротив, пытаются полностью растворить философию в Н. (позитивизм), игнорируя тем самым мировоззренческие функции философии. Только марксизм-ленинизм даёт последовательное решение проблемы соотношения философии и Н., принимая от Н. её метод, полностью используя её результаты, но, одновременно учитывая специфику предмета и социальной роли философии; это и делает его подлинно научной философией. Через философию и общую теорию общественной Н. вся Н. связана с идеологией и политикой. </a:t>
            </a:r>
            <a:endParaRPr lang="ru-RU" dirty="0"/>
          </a:p>
        </p:txBody>
      </p:sp>
    </p:spTree>
    <p:extLst>
      <p:ext uri="{BB962C8B-B14F-4D97-AF65-F5344CB8AC3E}">
        <p14:creationId xmlns:p14="http://schemas.microsoft.com/office/powerpoint/2010/main" val="3786844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этапы развития науки. </a:t>
            </a:r>
            <a:endParaRPr lang="ru-RU" dirty="0"/>
          </a:p>
        </p:txBody>
      </p:sp>
      <p:pic>
        <p:nvPicPr>
          <p:cNvPr id="9" name="Объект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3944" y="1825625"/>
            <a:ext cx="5804112" cy="4351338"/>
          </a:xfrm>
        </p:spPr>
      </p:pic>
    </p:spTree>
    <p:extLst>
      <p:ext uri="{BB962C8B-B14F-4D97-AF65-F5344CB8AC3E}">
        <p14:creationId xmlns:p14="http://schemas.microsoft.com/office/powerpoint/2010/main" val="1818601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108" y="1825625"/>
            <a:ext cx="5801784" cy="4351338"/>
          </a:xfrm>
        </p:spPr>
      </p:pic>
    </p:spTree>
    <p:extLst>
      <p:ext uri="{BB962C8B-B14F-4D97-AF65-F5344CB8AC3E}">
        <p14:creationId xmlns:p14="http://schemas.microsoft.com/office/powerpoint/2010/main" val="1083758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Закономерности и тенденции развития науки.</a:t>
            </a:r>
            <a:endParaRPr lang="ru-RU" dirty="0"/>
          </a:p>
        </p:txBody>
      </p:sp>
      <p:sp>
        <p:nvSpPr>
          <p:cNvPr id="3" name="Объект 2"/>
          <p:cNvSpPr>
            <a:spLocks noGrp="1"/>
          </p:cNvSpPr>
          <p:nvPr>
            <p:ph idx="1"/>
          </p:nvPr>
        </p:nvSpPr>
        <p:spPr/>
        <p:txBody>
          <a:bodyPr>
            <a:normAutofit fontScale="55000" lnSpcReduction="20000"/>
          </a:bodyPr>
          <a:lstStyle/>
          <a:p>
            <a:r>
              <a:rPr lang="ru-RU" dirty="0" smtClean="0"/>
              <a:t> Развитию Н. свойствен кумулятивный характер: на каждом историческом этапе она суммирует в концентрированном виде свои прошлые достижения, и каждый результат Н. входит неотъемлемой частью в её общий фонд, не </a:t>
            </a:r>
            <a:r>
              <a:rPr lang="ru-RU" dirty="0" err="1" smtClean="0"/>
              <a:t>перечёркиваясь</a:t>
            </a:r>
            <a:r>
              <a:rPr lang="ru-RU" dirty="0" smtClean="0"/>
              <a:t> последующими успехами познания, а лишь </a:t>
            </a:r>
            <a:r>
              <a:rPr lang="ru-RU" dirty="0" err="1" smtClean="0"/>
              <a:t>переосмысляясь</a:t>
            </a:r>
            <a:r>
              <a:rPr lang="ru-RU" dirty="0" smtClean="0"/>
              <a:t> и уточняясь.</a:t>
            </a:r>
          </a:p>
          <a:p>
            <a:r>
              <a:rPr lang="ru-RU" dirty="0" smtClean="0"/>
              <a:t>  Преемственность Н. приводит к единой линии её поступательного развития и необратимому его характеру. Она обеспечивает также функционирование Н. как особого вида «социальной памяти» человечества, теоретически кристаллизующей прошлый опыт познания действительности и овладения её законами.</a:t>
            </a:r>
          </a:p>
          <a:p>
            <a:r>
              <a:rPr lang="ru-RU" dirty="0" smtClean="0"/>
              <a:t>  Процесс развития Н. находит своё выражение не только в возрастании суммы накапливаемых положительных знаний. Он затрагивает также всю структуру Н. На каждом историческом этапе научное познание использует определённую совокупность познавательных форм — фундаментальных категорий и понятий, методов, принципов и схем объяснения, т. е. всего того, что объединяют понятием стиля мышления. Например, для античного стиля мышления характерно наблюдение как основной способ получения знания; Н. нового времени опирается на эксперимент и на господство аналитического подхода, направляющего мышление к поиску простейших, далее не разложимых первоэлементов исследуемой реальности; современная Н. характеризует стремление к целостному и многостороннему охвату изучаемых объектов. Каждая конкретная структура научного мышления после своего утверждения открывает путь к экстенсивному развитию познания, к его распространению на новые сферы реальности. Однако накопление нового материала, не поддающегося объяснению на основе существующих схем, заставляет искать новые, интенсивные пути развития Н., что приводит время от времени к научным революциям, т. е. радикальной смене основных компонентов содержательной структуры Н., к выдвижению новых принципов познания, категорий и методов Н. Чередование экстенсивных и революционных периодов развития, характерное как для Н. в целом, так и для отдельных её отраслей, рано или поздно находит своё выражение также и в соответствующих изменениях форм организации Н.</a:t>
            </a:r>
            <a:endParaRPr lang="ru-RU" dirty="0"/>
          </a:p>
        </p:txBody>
      </p:sp>
    </p:spTree>
    <p:extLst>
      <p:ext uri="{BB962C8B-B14F-4D97-AF65-F5344CB8AC3E}">
        <p14:creationId xmlns:p14="http://schemas.microsoft.com/office/powerpoint/2010/main" val="144964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482138"/>
            <a:ext cx="10515600" cy="5694825"/>
          </a:xfrm>
        </p:spPr>
        <p:txBody>
          <a:bodyPr>
            <a:normAutofit fontScale="85000" lnSpcReduction="20000"/>
          </a:bodyPr>
          <a:lstStyle/>
          <a:p>
            <a:r>
              <a:rPr lang="ru-RU" dirty="0" smtClean="0"/>
              <a:t>Всю историю Н. пронизывает сложное диалектическое сочетание процессов дифференциации и интеграции; освоение всё новых областей реальности и углубление познания приводят к дифференциации Н., к дроблению её на всё более специализированные области знания; вместе с тем потребность в синтезе знания постоянно находит выражение в тенденции к интеграции Н. Первоначально новые отрасли Н. формировались по предметному признаку — сообразно с вовлечением в процесс познания новых областей и сторон действительности. Для современной Н. становится всё более характерным переход от предметной к проблемной ориентации, когда новые области знания возникают в связи с выдвижением определённой крупной теоретической или практической проблемы. Так возникло значительное количество стыковых (пограничных) Н. типа биофизики и т.п. Их появление продолжает в новых формах процесс дифференциации Н., но вместе с тем даёт и новую основу для интеграции прежде разобщённых научных дисциплин.</a:t>
            </a:r>
          </a:p>
          <a:p>
            <a:endParaRPr lang="ru-RU" dirty="0" smtClean="0"/>
          </a:p>
          <a:p>
            <a:r>
              <a:rPr lang="ru-RU" dirty="0" smtClean="0"/>
              <a:t>  Важные интегрирующие функции по отношению к отдельным отраслям Н. выполняют философия, которая обобщает научную картину мира, а также отдельные научные дисциплины типа математики, логики, кибернетики, вооружающие Н. системой единых методов.</a:t>
            </a:r>
            <a:endParaRPr lang="ru-RU" dirty="0"/>
          </a:p>
        </p:txBody>
      </p:sp>
    </p:spTree>
    <p:extLst>
      <p:ext uri="{BB962C8B-B14F-4D97-AF65-F5344CB8AC3E}">
        <p14:creationId xmlns:p14="http://schemas.microsoft.com/office/powerpoint/2010/main" val="408636180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2652</Words>
  <Application>Microsoft Office PowerPoint</Application>
  <PresentationFormat>Широкоэкранный</PresentationFormat>
  <Paragraphs>57</Paragraphs>
  <Slides>20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20</vt:i4>
      </vt:variant>
    </vt:vector>
  </HeadingPairs>
  <TitlesOfParts>
    <vt:vector size="24" baseType="lpstr">
      <vt:lpstr>Arial</vt:lpstr>
      <vt:lpstr>Calibri</vt:lpstr>
      <vt:lpstr>Calibri Light</vt:lpstr>
      <vt:lpstr>Тема Office</vt:lpstr>
      <vt:lpstr>Наука и другие формы освоения действительности </vt:lpstr>
      <vt:lpstr>Определение науки </vt:lpstr>
      <vt:lpstr> Наука и другие формы освоения действительности</vt:lpstr>
      <vt:lpstr>Презентация PowerPoint</vt:lpstr>
      <vt:lpstr>Презентация PowerPoint</vt:lpstr>
      <vt:lpstr>Основные этапы развития науки. </vt:lpstr>
      <vt:lpstr>Презентация PowerPoint</vt:lpstr>
      <vt:lpstr>Закономерности и тенденции развития науки.</vt:lpstr>
      <vt:lpstr>Презентация PowerPoint</vt:lpstr>
      <vt:lpstr> Структура науки</vt:lpstr>
      <vt:lpstr>Презентация PowerPoint</vt:lpstr>
      <vt:lpstr>Презентация PowerPoint</vt:lpstr>
      <vt:lpstr>Презентация PowerPoint</vt:lpstr>
      <vt:lpstr>Презентация PowerPoint</vt:lpstr>
      <vt:lpstr>Научный метод </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Наука и другие формы освоения действительности</dc:title>
  <dc:creator>Нейдорф Анна Рудольфовна</dc:creator>
  <cp:lastModifiedBy>Нейдорф Анна Рудольфовна</cp:lastModifiedBy>
  <cp:revision>23</cp:revision>
  <dcterms:created xsi:type="dcterms:W3CDTF">2019-09-12T07:51:39Z</dcterms:created>
  <dcterms:modified xsi:type="dcterms:W3CDTF">2023-12-05T09:27:41Z</dcterms:modified>
</cp:coreProperties>
</file>