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77" r:id="rId8"/>
    <p:sldId id="27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702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2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90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33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21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668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54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6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4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1DB3-9B24-46CE-901D-334F25C38CF8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93D36-3009-4EE4-BFA1-1C4C1621E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0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Наука и другие формы освоения действительности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78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Определение науки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сфера человеческой деятельности, </a:t>
            </a:r>
            <a:endParaRPr lang="ru-RU" dirty="0" smtClean="0"/>
          </a:p>
          <a:p>
            <a:r>
              <a:rPr lang="ru-RU" dirty="0" smtClean="0"/>
              <a:t>функцией </a:t>
            </a:r>
            <a:r>
              <a:rPr lang="ru-RU" dirty="0" smtClean="0"/>
              <a:t>которой является выработка и теоретической систематизация объективных знаний о действительности; </a:t>
            </a:r>
            <a:endParaRPr lang="ru-RU" dirty="0" smtClean="0"/>
          </a:p>
          <a:p>
            <a:r>
              <a:rPr lang="ru-RU" dirty="0" smtClean="0"/>
              <a:t>одна </a:t>
            </a:r>
            <a:r>
              <a:rPr lang="ru-RU" dirty="0" smtClean="0"/>
              <a:t>из форм общественного сознания. В ходе исторического развития превращается в производительную силу общества и важнейший социальный институт. </a:t>
            </a:r>
          </a:p>
        </p:txBody>
      </p:sp>
    </p:spTree>
    <p:extLst>
      <p:ext uri="{BB962C8B-B14F-4D97-AF65-F5344CB8AC3E}">
        <p14:creationId xmlns:p14="http://schemas.microsoft.com/office/powerpoint/2010/main" val="427617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включает в себя как деятельность по получению нового знания, так и результат этой деятельности — сумму полученных к данному моменту научных знаний, образующих в совокупности научную картину мира. Термин употребляется также для обозначения отдельных отраслей научного знания.</a:t>
            </a:r>
          </a:p>
          <a:p>
            <a:r>
              <a:rPr lang="ru-RU" dirty="0"/>
              <a:t>  Непосредственные цели - описание, объяснение и предсказание процессов и явлений действительности, составляющих предмет её изучения на основе открываемых ею законов, т. е. в широком смысле — теоретическое отражение действительности.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27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Наука и другие формы освоения действительности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науке </a:t>
            </a:r>
            <a:r>
              <a:rPr lang="ru-RU" dirty="0" smtClean="0"/>
              <a:t>цель – создание теоретического </a:t>
            </a:r>
            <a:r>
              <a:rPr lang="ru-RU" dirty="0" smtClean="0"/>
              <a:t>описания, схемы технологического процесса, сводки экспериментальных данных или формулы какого-либо препарата. </a:t>
            </a:r>
          </a:p>
          <a:p>
            <a:r>
              <a:rPr lang="ru-RU" dirty="0" smtClean="0"/>
              <a:t>В отличие от видов деятельности, результат которых в принципе бывает известен заранее, задан до начала деятельности, научная деятельность правомерно называется таковой </a:t>
            </a:r>
            <a:r>
              <a:rPr lang="ru-RU" dirty="0" smtClean="0"/>
              <a:t>поскольку </a:t>
            </a:r>
            <a:r>
              <a:rPr lang="ru-RU" dirty="0" smtClean="0"/>
              <a:t>она даёт </a:t>
            </a:r>
            <a:r>
              <a:rPr lang="ru-RU" b="1" dirty="0" smtClean="0"/>
              <a:t>приращение нового знания</a:t>
            </a:r>
            <a:r>
              <a:rPr lang="ru-RU" dirty="0" smtClean="0"/>
              <a:t>, т. е. её результат принципиально нетрадиционен.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45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 эстетического (художественного)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способа </a:t>
            </a:r>
            <a:r>
              <a:rPr lang="ru-RU" dirty="0" smtClean="0"/>
              <a:t>освоения действительности, носителем которого является искусство, науку отличает стремление к обезличенному, максимально обобщённому объективному </a:t>
            </a:r>
            <a:r>
              <a:rPr lang="ru-RU" dirty="0" smtClean="0"/>
              <a:t>знанию</a:t>
            </a:r>
          </a:p>
          <a:p>
            <a:r>
              <a:rPr lang="ru-RU" i="1" dirty="0" smtClean="0"/>
              <a:t>эти </a:t>
            </a:r>
            <a:r>
              <a:rPr lang="ru-RU" i="1" dirty="0" smtClean="0"/>
              <a:t>различия не означают непроходимой грани между наукой и искусством, которые объединяет творчески-познавательное отношение к действительности. С одной стороны, в  теории конструкции, в математической формуле, в схеме эксперимента или его идее, существенную роль нередко играет эстетический элемент, что специально отмечали многие учёные. Произведения искусства несут, помимо эстетической, и познавательную нагрузку.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9059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Сложный характер имеет взаимосвязь между наукой и </a:t>
            </a:r>
            <a:r>
              <a:rPr lang="ru-RU" dirty="0" smtClean="0"/>
              <a:t>философией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4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Паранаука</a:t>
            </a:r>
            <a:r>
              <a:rPr lang="ru-RU" dirty="0" smtClean="0"/>
              <a:t> </a:t>
            </a:r>
            <a:r>
              <a:rPr lang="ru-RU" dirty="0"/>
              <a:t>— группа концепций и учений идейно-гипотетического, теоретического и </a:t>
            </a:r>
            <a:r>
              <a:rPr lang="ru-RU" dirty="0" err="1"/>
              <a:t>псевдотеоретического</a:t>
            </a:r>
            <a:r>
              <a:rPr lang="ru-RU" dirty="0"/>
              <a:t> характера, стремящихся к применению научной методологии к предметам ненаучного и </a:t>
            </a:r>
            <a:r>
              <a:rPr lang="ru-RU" dirty="0" err="1"/>
              <a:t>вненаучного</a:t>
            </a:r>
            <a:r>
              <a:rPr lang="ru-RU" dirty="0"/>
              <a:t> характера (в том числе к так называемым «</a:t>
            </a:r>
            <a:r>
              <a:rPr lang="ru-RU" dirty="0" err="1"/>
              <a:t>паранормальным</a:t>
            </a:r>
            <a:r>
              <a:rPr lang="ru-RU" dirty="0"/>
              <a:t> явлениям»).</a:t>
            </a:r>
          </a:p>
          <a:p>
            <a:r>
              <a:rPr lang="ru-RU" dirty="0" err="1"/>
              <a:t>Паранаука</a:t>
            </a:r>
            <a:r>
              <a:rPr lang="ru-RU" dirty="0"/>
              <a:t> – это околонаучные знания</a:t>
            </a:r>
            <a:r>
              <a:rPr lang="ru-RU" dirty="0" smtClean="0"/>
              <a:t>.</a:t>
            </a:r>
          </a:p>
          <a:p>
            <a:r>
              <a:rPr lang="ru-RU" dirty="0"/>
              <a:t>«</a:t>
            </a:r>
            <a:r>
              <a:rPr lang="ru-RU" dirty="0" err="1"/>
              <a:t>ненаука</a:t>
            </a:r>
            <a:r>
              <a:rPr lang="ru-RU" dirty="0"/>
              <a:t>», «</a:t>
            </a:r>
            <a:r>
              <a:rPr lang="ru-RU" dirty="0" err="1"/>
              <a:t>паранаука</a:t>
            </a:r>
            <a:r>
              <a:rPr lang="ru-RU" dirty="0"/>
              <a:t>», «</a:t>
            </a:r>
            <a:r>
              <a:rPr lang="ru-RU" dirty="0" err="1"/>
              <a:t>квазинаука</a:t>
            </a:r>
            <a:r>
              <a:rPr lang="ru-RU" dirty="0"/>
              <a:t>», «антинаука», «псевдонаука», «лженаука» </a:t>
            </a:r>
          </a:p>
        </p:txBody>
      </p:sp>
    </p:spTree>
    <p:extLst>
      <p:ext uri="{BB962C8B-B14F-4D97-AF65-F5344CB8AC3E}">
        <p14:creationId xmlns:p14="http://schemas.microsoft.com/office/powerpoint/2010/main" val="2712127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Древнейшие учения медицинского, алхимического, астрологического, гадательного (</a:t>
            </a:r>
            <a:r>
              <a:rPr lang="ru-RU" dirty="0" err="1"/>
              <a:t>дивинация</a:t>
            </a:r>
            <a:r>
              <a:rPr lang="ru-RU" dirty="0"/>
              <a:t>) и прочего характера, имевшие распространение в Древнем Египте, </a:t>
            </a:r>
            <a:r>
              <a:rPr lang="ru-RU" dirty="0" err="1"/>
              <a:t>Вавилонии</a:t>
            </a:r>
            <a:r>
              <a:rPr lang="ru-RU" dirty="0"/>
              <a:t>, Индии и Китае;</a:t>
            </a:r>
          </a:p>
          <a:p>
            <a:r>
              <a:rPr lang="ru-RU" dirty="0"/>
              <a:t>Древние учения аналогичного типа, свойственные для античных Греции и Рима (например, </a:t>
            </a:r>
            <a:r>
              <a:rPr lang="ru-RU" dirty="0" err="1"/>
              <a:t>герметизм</a:t>
            </a:r>
            <a:r>
              <a:rPr lang="ru-RU" dirty="0"/>
              <a:t>, мантика, некромантия и нумерология);</a:t>
            </a:r>
          </a:p>
          <a:p>
            <a:r>
              <a:rPr lang="ru-RU" dirty="0"/>
              <a:t>Неортодоксальные средневековые учения (такие как каббала, алхимия);</a:t>
            </a:r>
          </a:p>
          <a:p>
            <a:r>
              <a:rPr lang="ru-RU" dirty="0"/>
              <a:t>Церковные средневековые учения (демонология, учение об аде, </a:t>
            </a:r>
            <a:r>
              <a:rPr lang="ru-RU" dirty="0" err="1"/>
              <a:t>экзорцизм</a:t>
            </a:r>
            <a:r>
              <a:rPr lang="ru-RU" dirty="0"/>
              <a:t>);</a:t>
            </a:r>
          </a:p>
          <a:p>
            <a:r>
              <a:rPr lang="ru-RU" dirty="0"/>
              <a:t>Эволюционно восходящие к средневековым учения эпохи Возрождения, Нового и Новейшего времени (дополняясь такими направлениями, как физиогномика, хиромантия и спиритизм);</a:t>
            </a:r>
          </a:p>
          <a:p>
            <a:r>
              <a:rPr lang="ru-RU" dirty="0"/>
              <a:t>Некоторые побочные разработки учёных позднего времени, лишённые собственного научного характера (например, опыты по телепатии В. М. Бехтерева или по достижению бессмертия через переливание крови А. А. Богданова).</a:t>
            </a:r>
          </a:p>
        </p:txBody>
      </p:sp>
    </p:spTree>
    <p:extLst>
      <p:ext uri="{BB962C8B-B14F-4D97-AF65-F5344CB8AC3E}">
        <p14:creationId xmlns:p14="http://schemas.microsoft.com/office/powerpoint/2010/main" val="2667809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474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Наука и другие формы освоения действительности </vt:lpstr>
      <vt:lpstr>Определение науки </vt:lpstr>
      <vt:lpstr>Презентация PowerPoint</vt:lpstr>
      <vt:lpstr> Наука и другие формы освоения действительности</vt:lpstr>
      <vt:lpstr>От эстетического (художественного)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и другие формы освоения действительности</dc:title>
  <dc:creator>Нейдорф Анна Рудольфовна</dc:creator>
  <cp:lastModifiedBy>Нейдорф Анна Рудольфовна</cp:lastModifiedBy>
  <cp:revision>26</cp:revision>
  <dcterms:created xsi:type="dcterms:W3CDTF">2019-09-12T07:51:39Z</dcterms:created>
  <dcterms:modified xsi:type="dcterms:W3CDTF">2023-09-26T08:27:21Z</dcterms:modified>
</cp:coreProperties>
</file>