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98" r:id="rId9"/>
    <p:sldId id="263" r:id="rId10"/>
    <p:sldId id="264" r:id="rId11"/>
    <p:sldId id="265" r:id="rId12"/>
    <p:sldId id="288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99" r:id="rId21"/>
    <p:sldId id="273" r:id="rId22"/>
    <p:sldId id="274" r:id="rId23"/>
    <p:sldId id="275" r:id="rId24"/>
    <p:sldId id="276" r:id="rId25"/>
    <p:sldId id="289" r:id="rId26"/>
    <p:sldId id="295" r:id="rId27"/>
    <p:sldId id="290" r:id="rId28"/>
    <p:sldId id="294" r:id="rId29"/>
    <p:sldId id="296" r:id="rId30"/>
    <p:sldId id="297" r:id="rId31"/>
    <p:sldId id="291" r:id="rId32"/>
    <p:sldId id="292" r:id="rId33"/>
    <p:sldId id="293" r:id="rId34"/>
    <p:sldId id="277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1B675-2525-453D-9868-FA0B9EF272B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E06A2-121C-4469-8C25-209737A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958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E06A2-121C-4469-8C25-209737A681D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025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E06A2-121C-4469-8C25-209737A681DD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741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E06A2-121C-4469-8C25-209737A681DD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483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614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20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2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14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764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66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857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71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1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53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12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DFCA5-1E54-480A-B23F-B3349B11DAA6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10D59-18F0-4971-98A1-4F7B35A01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42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45806" y="3498528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 накопление научной информации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Лекция 1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78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9836" y="474496"/>
            <a:ext cx="10939818" cy="573523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 smtClean="0"/>
              <a:t>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библиотеки по-прежнему представляют собой наиболее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доступный информационный фонд, поэтому при подготовке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письменных работ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часто используются библиотечные каталоги.</a:t>
            </a:r>
          </a:p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Каталог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систематизированный перечень источников, состоящих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хранении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информационном фонде и учтенных в соответствии с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установленными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правилами. 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библиотеках чаще всего используются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архивные, алфавитные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тематические, хронологические, библиографические,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генеральные систематические и специальные каталоги.</a:t>
            </a:r>
          </a:p>
        </p:txBody>
      </p:sp>
    </p:spTree>
    <p:extLst>
      <p:ext uri="{BB962C8B-B14F-4D97-AF65-F5344CB8AC3E}">
        <p14:creationId xmlns:p14="http://schemas.microsoft.com/office/powerpoint/2010/main" val="267461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773" y="95534"/>
            <a:ext cx="11805313" cy="66532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Генеральный каталог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перечень библиотечных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источников, систематизированных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неким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основополагающим принципом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отличным от алфавитного и иных, уже нами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Часто в качестве такого принципа используется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принадлежность того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иного источника к вполне определенной области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научного знания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системе учебных дисциплин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каталог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перечень библиотечных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источников, систематизированных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тематическом порядке. В данном случае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тематическую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 содержания источника принимают за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Алфавитный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каталог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перечень библиотечных источников,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алфавитном порядке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Предметный каталог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перечень библиотечных источников,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предметном, т.е. более дифференцированном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тематическим каталогом порядке. При этом сведения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предметах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непосредственно не связанных между собой,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систематизируются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алфавиту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2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193" y="423080"/>
            <a:ext cx="11477767" cy="620973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Хронологический каталог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перечень библиотечных источников, систематизированных в хронологическом порядке, отражающем время выхода в свет того или иного издания, чаще периодического. Дата (год) издания источника в данном случае принимается за основу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Архивный каталог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перечень архивных библиотечных источников, систематизированных в алфавитном (реже – хронологическом) порядке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Библиографический каталог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перечень библиотечных источников, содержащих в себе библиографические (описательные) сведения о наиболее важных (наиболее часто используемых в работе) книжных и периодических изданиях, состоящих на хранении и учете в библиотеке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Специальный каталог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перечень библиотечных источников определенного типа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524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376" y="873457"/>
            <a:ext cx="10903424" cy="530350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Научно-справочный аппарат книги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лат.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аppаrаtus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играет важную роль в процессе поиска, сбора, анализа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и вспомогательных источников информации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нему принято относить различные дополнительные материалы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издания, информирующие читателей об особенностях его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структуры, состава и функциональном предназначении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Элементы научно-справочного аппарата книги подразделяются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напоисковые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пояснительные, информационные и вспомогательные.</a:t>
            </a:r>
          </a:p>
        </p:txBody>
      </p:sp>
    </p:spTree>
    <p:extLst>
      <p:ext uri="{BB962C8B-B14F-4D97-AF65-F5344CB8AC3E}">
        <p14:creationId xmlns:p14="http://schemas.microsoft.com/office/powerpoint/2010/main" val="106700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12" y="545910"/>
            <a:ext cx="11546006" cy="608690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Чтобы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читателю составить предварительное мнение об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его особенностях используют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элементы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научно-справочного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аппарата книги. Информационные элементы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научно-справочного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аппарата книги обычно располагаются на титульном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листе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обороте, а в ряде случаев – и в конце источника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информационным элементам относятся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названии источника;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авторе (авторах) источника;</a:t>
            </a:r>
          </a:p>
          <a:p>
            <a:pPr marL="0" indent="0" algn="just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функциональном назначении источника;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издателях;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характеристика издания;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выходные данные издания.</a:t>
            </a:r>
          </a:p>
        </p:txBody>
      </p:sp>
    </p:spTree>
    <p:extLst>
      <p:ext uri="{BB962C8B-B14F-4D97-AF65-F5344CB8AC3E}">
        <p14:creationId xmlns:p14="http://schemas.microsoft.com/office/powerpoint/2010/main" val="216106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666" y="979464"/>
            <a:ext cx="10515600" cy="435133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Пояснительные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научно-справочного аппарата книги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дополняют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разъясняют авторский текст источника. К ним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предисловие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послесловие.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Указанные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научно-справочного аппарата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располагаются непосредственно до и после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основного текста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источника. С их помощью читатель может получить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дополни- тельную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 содержании источника, причинах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написания.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84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принципы ведения рабочих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записей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прочитанного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наиболее эффективный метод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обработки информации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содержащейся в источниках, используемых в качестве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исходных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письменной работы: если процесс чтения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сопровождается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фиксацией избранных мест, то надежность усвоения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прочитанного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многократно возрастает.</a:t>
            </a:r>
          </a:p>
        </p:txBody>
      </p:sp>
    </p:spTree>
    <p:extLst>
      <p:ext uri="{BB962C8B-B14F-4D97-AF65-F5344CB8AC3E}">
        <p14:creationId xmlns:p14="http://schemas.microsoft.com/office/powerpoint/2010/main" val="373138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802" y="163773"/>
            <a:ext cx="5780964" cy="94506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рабочих записей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9" y="1392071"/>
            <a:ext cx="11122925" cy="517250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План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лат.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plаnum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плоскость)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первоосновой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каркасом письменной работы, определяющим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изложения материала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Выписки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небольшие фрагменты текста, содержащие в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себе квинтэссенцию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прочитанного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Тезисы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греч.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tеzоs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утверждение) являются наиболее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совершенной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творчески переработанных выписок. Это сжатое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изложение содержания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изученного материала в утвердительной, иногда 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опровергающей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544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7506" y="1429840"/>
            <a:ext cx="10816988" cy="51893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тезисы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близкая к дословной запись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принципиально важных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положений оригинального текста с небольшим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добавлением обобщений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представляющих собой основу для итоговых выводов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Простые </a:t>
            </a: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тезисы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дословный перечень главных мыслей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 как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каждой из частей оригинального текста, так и для всего текста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Сравнительная краткость и прямота изложения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отличительный признак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этих тезисов. Их основное предназначение – облегчить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сути оригинального текста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Сложные или </a:t>
            </a: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развернутые тезисы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одновременно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компактный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достаточно совершенный по своему содержанию материал,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совокупности с планом и другими выписками может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послужить первоосновой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записи чернового варианта основного текста </a:t>
            </a:r>
            <a:r>
              <a:rPr lang="ru-RU" sz="10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письменной </a:t>
            </a:r>
            <a:r>
              <a:rPr lang="ru-RU" sz="10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7506" y="185213"/>
            <a:ext cx="10816988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Тезисы в зависимости от своего предназначения могут быть основными, простыми или сложными.</a:t>
            </a:r>
          </a:p>
        </p:txBody>
      </p:sp>
    </p:spTree>
    <p:extLst>
      <p:ext uri="{BB962C8B-B14F-4D97-AF65-F5344CB8AC3E}">
        <p14:creationId xmlns:p14="http://schemas.microsoft.com/office/powerpoint/2010/main" val="1591014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740" y="873456"/>
            <a:ext cx="10712355" cy="515338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Конспект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лат.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cоnspеctus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обзор, описание) весьма сложная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исходного текста, включающая в себя цитаты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примечательных мест в сочетании с планом источника, а также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сжатый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записанного материала и выводы по нему.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Резюме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краткая оценка изученного содержания исходного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полученная прежде всего на основе содержащихся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выводов.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Аннотация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краткое изложение основного содержания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исходного источника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дающее о нем обобщенное представление.</a:t>
            </a:r>
          </a:p>
        </p:txBody>
      </p:sp>
    </p:spTree>
    <p:extLst>
      <p:ext uri="{BB962C8B-B14F-4D97-AF65-F5344CB8AC3E}">
        <p14:creationId xmlns:p14="http://schemas.microsoft.com/office/powerpoint/2010/main" val="2571451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811" y="2194560"/>
            <a:ext cx="11104730" cy="188612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аучная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логическая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информация, которая образуется путем обработки информации,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поставляемой человеку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чувств, при помощи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абстрактно-логического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r>
              <a:rPr lang="ru-RU" sz="3200" dirty="0"/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2930" y="614149"/>
            <a:ext cx="9512489" cy="124194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информация и ее источники</a:t>
            </a:r>
            <a:endParaRPr lang="ru-RU" sz="4000" b="1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811" y="4419146"/>
            <a:ext cx="11118377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«</a:t>
            </a:r>
            <a:r>
              <a:rPr lang="ru-RU" sz="32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источником </a:t>
            </a:r>
            <a:r>
              <a:rPr lang="ru-RU" sz="32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научной информации» понимается </a:t>
            </a:r>
            <a:r>
              <a:rPr lang="ru-RU" sz="32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</a:t>
            </a:r>
            <a:r>
              <a:rPr lang="ru-RU" sz="32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содержащий какое-то</a:t>
            </a:r>
            <a:r>
              <a:rPr lang="ru-RU" sz="32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сообщение, а отнюдь не библиотека или информационный орган, откуда он получен. Это часто</a:t>
            </a:r>
            <a:r>
              <a:rPr lang="ru-RU" sz="32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путают.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09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Лекция 3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354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уточненного списка исходных источников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39523"/>
            <a:ext cx="10515600" cy="416574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большинстве случаев после просмотра произведенных записей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исполнителя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необходимость внесения в первоначальный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списка исходных источников информации уточнений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счете эти уточнения сводятся к корректировке содержания списка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исключению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него одних источников и внесению в него других,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каким-либо причинам не были привлечены в качестве исходных</a:t>
            </a:r>
          </a:p>
        </p:txBody>
      </p:sp>
    </p:spTree>
    <p:extLst>
      <p:ext uri="{BB962C8B-B14F-4D97-AF65-F5344CB8AC3E}">
        <p14:creationId xmlns:p14="http://schemas.microsoft.com/office/powerpoint/2010/main" val="374089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3801" y="146762"/>
            <a:ext cx="10795380" cy="74034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научной информации по УДК.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7" y="1228298"/>
            <a:ext cx="11409529" cy="539086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научной информации ее необходимо классифицировать.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в последнее время получила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ниверсальная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есятичная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лассификация (УДК).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УДК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охватывать все отрасли знания, и производить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неограниченное деление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подклассы. УДК состоит из основной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таблиц. Основная таблица содержит понятия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 им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индексы, с помощью которых систематизируют человеческие знания.</a:t>
            </a:r>
          </a:p>
          <a:p>
            <a:pPr marL="0" indent="0" algn="just">
              <a:buNone/>
            </a:pP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ряд основной таблицы УДК имеет следующие </a:t>
            </a:r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классы: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– Общий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отдел. Наука. Организация. Умственная деятельность. Знаки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символы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Документы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Философия; 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Религия; 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– Экономика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Труд. Право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свободен с 1961г.; 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Математика.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Естественные науки;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Прикладные науки. Медицина.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– Искусство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Прикладное искусство. Фотография. Музыка; 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Языкознание.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Филология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Художественная литература.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Литературоведение;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Краеведение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География. Биография. История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83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093" y="764275"/>
            <a:ext cx="10698707" cy="54126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Каждый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классов разделен на десять более мелких подразделов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лучшей наглядности и удобства чтения всего индекса после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каждых трех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цифр, начиная слева, ставится точка (при чтении она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отражается паузой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УДК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ряд значительных преимуществ: удобство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шифрования, относительная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быстрота поиска информации и т.д. Для ускорения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необходимой документации из общего объема и повышения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 научных работников существует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общегосударственная служба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научно-технической информации (НТИ).</a:t>
            </a:r>
          </a:p>
        </p:txBody>
      </p:sp>
    </p:spTree>
    <p:extLst>
      <p:ext uri="{BB962C8B-B14F-4D97-AF65-F5344CB8AC3E}">
        <p14:creationId xmlns:p14="http://schemas.microsoft.com/office/powerpoint/2010/main" val="22854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7" y="283239"/>
            <a:ext cx="9473252" cy="109518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научной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0627" y="1555845"/>
            <a:ext cx="10904561" cy="511791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или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поиск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операций, направленных на отыскание документов,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разработки темы. Поиск может быть механическим,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ручным автоматизированным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механизированным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Проработка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научно-технической информации требует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подхода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сосредоточенности и внимания. Системность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настойчивость являются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важными факторами. Важно правильно записать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проработанный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текст, потому что запись прочитанного материала является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неотъемлемым требованием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Научный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работник, завершив анализ НТИ по выбранной теме исследования, должен поставить цель, которой необходимо достичь в результате выполнения работы, и задачи, которые необходимо решить, чтобы достигнуть этой цели. Она формулируется в теме научно-исследовательской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64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15597" cy="61569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835" y="0"/>
            <a:ext cx="4944165" cy="666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8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909841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571" y="0"/>
            <a:ext cx="4630429" cy="6874407"/>
          </a:xfrm>
        </p:spPr>
      </p:pic>
    </p:spTree>
    <p:extLst>
      <p:ext uri="{BB962C8B-B14F-4D97-AF65-F5344CB8AC3E}">
        <p14:creationId xmlns:p14="http://schemas.microsoft.com/office/powerpoint/2010/main" val="362581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696" y="-10161"/>
            <a:ext cx="8888210" cy="77062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696" y="-10161"/>
            <a:ext cx="8041064" cy="805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09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560" y="0"/>
            <a:ext cx="7904480" cy="6853352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185" y="-4648"/>
            <a:ext cx="9183906" cy="6858000"/>
          </a:xfrm>
        </p:spPr>
      </p:pic>
    </p:spTree>
    <p:extLst>
      <p:ext uri="{BB962C8B-B14F-4D97-AF65-F5344CB8AC3E}">
        <p14:creationId xmlns:p14="http://schemas.microsoft.com/office/powerpoint/2010/main" val="400382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361" y="-224385"/>
            <a:ext cx="8168640" cy="708238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347329"/>
            <a:ext cx="10058400" cy="502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12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5966" y="382236"/>
            <a:ext cx="3548418" cy="1228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Издание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680" y="2358333"/>
            <a:ext cx="11399521" cy="40627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документ, предназначенный для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распространения содержащейся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информации, прошедший редакционно-издательскую обработку,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полученный печатанием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тиснением,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полиграфически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самостоятельно оформленный, имеющий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выходные сведения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24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641" y="0"/>
            <a:ext cx="7965440" cy="690620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144" y="1015390"/>
            <a:ext cx="9325016" cy="465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53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59680" cy="68242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477" y="0"/>
            <a:ext cx="65435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18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720" y="0"/>
            <a:ext cx="7693996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876" y="76200"/>
            <a:ext cx="84680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95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543523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675" y="15239"/>
            <a:ext cx="6163326" cy="628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5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720" y="1666240"/>
            <a:ext cx="11460480" cy="49377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ресурс, дата обращения 21.11.2019 г - 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https://www.teacode.com/online/udc/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ресурс, дата обращения 21.11.2019 г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Пономарев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А.Б.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исследований: учеб. пособие/ А.Б.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По-номарев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Э.А.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Пикулева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Пермь: Изд-во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нац.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поли-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ун-та, 2014. – 186 с.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pstu.ru/files/file/adm/fakultety/ponomarev_pikuleva_metodologiya_nauchnyh_issledovaniy.pdf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ресурс, дата обращения 21.11.2019 г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window.edu.ru/resource/009/41009/files/dvgu130.pdf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97280" y="468719"/>
            <a:ext cx="10160000" cy="8002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3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" y="179946"/>
            <a:ext cx="5669280" cy="134405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9" y="1910688"/>
            <a:ext cx="5691116" cy="45583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Монография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Автореферат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диссертации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Препринт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трудов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Тезисы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докладов научной конференции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научной конференции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Научно-популярное издание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0575" y="200342"/>
            <a:ext cx="21526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445" y="200342"/>
            <a:ext cx="22098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445" y="3698240"/>
            <a:ext cx="21621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496" y="3738880"/>
            <a:ext cx="2082808" cy="3159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23" y="2110422"/>
            <a:ext cx="2246294" cy="317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87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4933" y="93813"/>
            <a:ext cx="5924266" cy="143018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5113" y="2279328"/>
            <a:ext cx="6643047" cy="41925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издание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Хрестоматия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наглядное пособие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0"/>
            <a:ext cx="23145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305" y="0"/>
            <a:ext cx="21526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3667760"/>
            <a:ext cx="23145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630" y="3667760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708" y="1524000"/>
            <a:ext cx="18764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61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0872" y="218462"/>
            <a:ext cx="9431740" cy="129302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Справочно-информационные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443" y="2415654"/>
            <a:ext cx="11600597" cy="42308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издание, содержащее систематизированные сведения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опубликованных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непубликуемых или неопубликованных документах или результат анализа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обобщения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сведений, представленных 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первоисточниках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Информационные издания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выпускаются организациями, осуществляющими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научно-информационную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Информационные издания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библиографическими, реферативными, обзорными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56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2" y="163872"/>
            <a:ext cx="11256818" cy="129302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 могут быть непериодическими, периодическими и продолжающимися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660" y="1733266"/>
            <a:ext cx="11260540" cy="45447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Непериодические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издания, выходящие однократно и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 продолжения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 ним относятся: книги, брошюры, листовки и т.д.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Периодическое издание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сериальное издание, выходящее, через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определенные промежутки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времени, постоянным для каждого года числом номеров (выпусков)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повторяющимися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содержанию, однотипно оформленными нумерованными 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датированными выпусками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имеющими одинаковое заглавие. К периодическим печатным изданиям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 законодательству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 относят: газеты, журналы, альманах, бюллетени, иное издание,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имеющее постоянное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название, текущий номер и выходящее в свет не реже одного раза в год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28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Лекция 2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323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907" y="218462"/>
            <a:ext cx="10454185" cy="129302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 накопление научной информации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i="1" dirty="0" smtClean="0"/>
              <a:t>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упорядочение и группировка всего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собранного материала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 и с учетом последовательности его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письменной работы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систематизированного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тщательная проверка полноты отбора источников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поверхностная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соответствия их выходных данных.</a:t>
            </a:r>
          </a:p>
        </p:txBody>
      </p:sp>
    </p:spTree>
    <p:extLst>
      <p:ext uri="{BB962C8B-B14F-4D97-AF65-F5344CB8AC3E}">
        <p14:creationId xmlns:p14="http://schemas.microsoft.com/office/powerpoint/2010/main" val="224095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353</TotalTime>
  <Words>1664</Words>
  <Application>Microsoft Office PowerPoint</Application>
  <PresentationFormat>Широкоэкранный</PresentationFormat>
  <Paragraphs>125</Paragraphs>
  <Slides>34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Wingdings</vt:lpstr>
      <vt:lpstr>office theme</vt:lpstr>
      <vt:lpstr>Лекция 1</vt:lpstr>
      <vt:lpstr>Презентация PowerPoint</vt:lpstr>
      <vt:lpstr>Издание</vt:lpstr>
      <vt:lpstr>Научные издания</vt:lpstr>
      <vt:lpstr>Учебные издания</vt:lpstr>
      <vt:lpstr>Справочно-информационные издания</vt:lpstr>
      <vt:lpstr>Издания могут быть непериодическими, периодическими и продолжающимися</vt:lpstr>
      <vt:lpstr>Лекция 2</vt:lpstr>
      <vt:lpstr>Поиск и накопление научной информации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Общие принципы ведения рабочих записей</vt:lpstr>
      <vt:lpstr>Виды рабочих записей</vt:lpstr>
      <vt:lpstr>Презентация PowerPoint</vt:lpstr>
      <vt:lpstr>Презентация PowerPoint</vt:lpstr>
      <vt:lpstr>Лекция 3</vt:lpstr>
      <vt:lpstr>Составление уточненного списка исходных источников информации.</vt:lpstr>
      <vt:lpstr>Поиск научной информации по УДК. </vt:lpstr>
      <vt:lpstr>Презентация PowerPoint</vt:lpstr>
      <vt:lpstr>Поиск научной информации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Лаборатория генетических исследований</dc:creator>
  <cp:lastModifiedBy>Нейдорф Анна Рудольфовна</cp:lastModifiedBy>
  <cp:revision>36</cp:revision>
  <dcterms:created xsi:type="dcterms:W3CDTF">2019-11-19T13:32:28Z</dcterms:created>
  <dcterms:modified xsi:type="dcterms:W3CDTF">2023-09-12T08:15:29Z</dcterms:modified>
</cp:coreProperties>
</file>